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F8FC6-14E2-4167-84CA-C8D81A5F61F4}" type="datetimeFigureOut">
              <a:rPr lang="it-IT" smtClean="0"/>
              <a:pPr/>
              <a:t>07/05/2011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4F145-5001-4F74-874F-CF3D253F755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4F145-5001-4F74-874F-CF3D253F7551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48F3B-6D3D-4CEF-A2CD-1249E71FEAC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6269C-1A6A-4516-A0CF-59856929A71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D923E-4B36-4A9C-A3CC-4697AF401D7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C37E5-E632-48DD-8002-8D183A25A00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AE0F9-A7FC-407E-9079-331121F1FE6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23FC8-C4C4-4541-8456-9987CE8771D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FFAA2-67AD-41FB-A7B7-2A9D2B475D6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FBD55-3337-4CAA-BE14-68967A609C1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5C4E4-4080-47D9-BA6F-A85659DE36F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4957F-6882-4CE0-B03B-F7485C80D66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80F48-4AA2-4DFE-98C7-4CECEB63A25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1CB5DB-144F-4F68-9807-3CB3315393B9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200"/>
              <a:t>International Conference</a:t>
            </a:r>
            <a:br>
              <a:rPr lang="it-IT" sz="3200"/>
            </a:br>
            <a:r>
              <a:rPr lang="it-IT" sz="4000"/>
              <a:t/>
            </a:r>
            <a:br>
              <a:rPr lang="it-IT" sz="4000"/>
            </a:br>
            <a:r>
              <a:rPr lang="it-IT" sz="4000"/>
              <a:t>Sustainable Development through Responsible Tourism</a:t>
            </a:r>
            <a:br>
              <a:rPr lang="it-IT" sz="4000"/>
            </a:br>
            <a:endParaRPr lang="it-IT" sz="40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221163"/>
            <a:ext cx="6400800" cy="1752600"/>
          </a:xfrm>
        </p:spPr>
        <p:txBody>
          <a:bodyPr/>
          <a:lstStyle/>
          <a:p>
            <a:r>
              <a:rPr lang="it-IT"/>
              <a:t>Dubrovnik, 9-10 June 2011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Presentation of AITR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it-IT"/>
              <a:t>AITR set up in 1998</a:t>
            </a:r>
          </a:p>
          <a:p>
            <a:pPr marL="609600" indent="-609600">
              <a:lnSpc>
                <a:spcPct val="90000"/>
              </a:lnSpc>
            </a:pPr>
            <a:r>
              <a:rPr lang="it-IT"/>
              <a:t>11 founding members</a:t>
            </a:r>
          </a:p>
          <a:p>
            <a:pPr marL="609600" indent="-609600">
              <a:lnSpc>
                <a:spcPct val="90000"/>
              </a:lnSpc>
            </a:pPr>
            <a:r>
              <a:rPr lang="it-IT"/>
              <a:t>Its unique features: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/>
              <a:t>Composition of the member base: T.O., NGOs, associations, co-operatives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/>
              <a:t>Dialogue with the conventional tourism industry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/>
              <a:t>Values of r.t. are universal, applicable also in Italy</a:t>
            </a:r>
          </a:p>
          <a:p>
            <a:pPr marL="609600" indent="-609600">
              <a:lnSpc>
                <a:spcPct val="90000"/>
              </a:lnSpc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Good practices in brief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400"/>
              <a:t>Preparatory meeting</a:t>
            </a:r>
          </a:p>
          <a:p>
            <a:pPr>
              <a:lnSpc>
                <a:spcPct val="90000"/>
              </a:lnSpc>
            </a:pPr>
            <a:r>
              <a:rPr lang="it-IT" sz="2400"/>
              <a:t>Small sized group</a:t>
            </a:r>
          </a:p>
          <a:p>
            <a:pPr>
              <a:lnSpc>
                <a:spcPct val="90000"/>
              </a:lnSpc>
            </a:pPr>
            <a:r>
              <a:rPr lang="it-IT" sz="2400"/>
              <a:t>Slow pace of the trip</a:t>
            </a:r>
          </a:p>
          <a:p>
            <a:pPr>
              <a:lnSpc>
                <a:spcPct val="90000"/>
              </a:lnSpc>
            </a:pPr>
            <a:r>
              <a:rPr lang="it-IT" sz="2400"/>
              <a:t>Local hospitality provided by the local community</a:t>
            </a:r>
          </a:p>
          <a:p>
            <a:pPr>
              <a:lnSpc>
                <a:spcPct val="90000"/>
              </a:lnSpc>
            </a:pPr>
            <a:r>
              <a:rPr lang="it-IT" sz="2400"/>
              <a:t>Use of local public transport</a:t>
            </a:r>
          </a:p>
          <a:p>
            <a:pPr>
              <a:lnSpc>
                <a:spcPct val="90000"/>
              </a:lnSpc>
            </a:pPr>
            <a:r>
              <a:rPr lang="it-IT" sz="2400"/>
              <a:t>Role of inter-cultural facilitator</a:t>
            </a:r>
          </a:p>
          <a:p>
            <a:pPr>
              <a:lnSpc>
                <a:spcPct val="90000"/>
              </a:lnSpc>
            </a:pPr>
            <a:r>
              <a:rPr lang="it-IT" sz="2400"/>
              <a:t>Price transparency</a:t>
            </a:r>
          </a:p>
          <a:p>
            <a:pPr>
              <a:lnSpc>
                <a:spcPct val="90000"/>
              </a:lnSpc>
            </a:pPr>
            <a:r>
              <a:rPr lang="it-IT" sz="2400"/>
              <a:t>Solidarity contribution to the local community</a:t>
            </a:r>
          </a:p>
          <a:p>
            <a:pPr>
              <a:lnSpc>
                <a:spcPct val="90000"/>
              </a:lnSpc>
            </a:pPr>
            <a:r>
              <a:rPr lang="it-IT" sz="2400"/>
              <a:t>Visit to local NGOs’ projects</a:t>
            </a:r>
          </a:p>
          <a:p>
            <a:pPr>
              <a:lnSpc>
                <a:spcPct val="90000"/>
              </a:lnSpc>
            </a:pPr>
            <a:r>
              <a:rPr lang="it-IT" sz="2400"/>
              <a:t>Meetings with the local population</a:t>
            </a:r>
          </a:p>
          <a:p>
            <a:pPr>
              <a:lnSpc>
                <a:spcPct val="90000"/>
              </a:lnSpc>
            </a:pPr>
            <a:r>
              <a:rPr lang="it-IT" sz="2400"/>
              <a:t>……..</a:t>
            </a:r>
          </a:p>
          <a:p>
            <a:pPr>
              <a:lnSpc>
                <a:spcPct val="90000"/>
              </a:lnSpc>
            </a:pPr>
            <a:endParaRPr lang="it-IT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Working groups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/>
              <a:t>Travel organizers</a:t>
            </a:r>
          </a:p>
          <a:p>
            <a:pPr>
              <a:lnSpc>
                <a:spcPct val="90000"/>
              </a:lnSpc>
            </a:pPr>
            <a:r>
              <a:rPr lang="it-IT"/>
              <a:t>Hospitality in Italy</a:t>
            </a:r>
          </a:p>
          <a:p>
            <a:pPr>
              <a:lnSpc>
                <a:spcPct val="90000"/>
              </a:lnSpc>
            </a:pPr>
            <a:r>
              <a:rPr lang="it-IT"/>
              <a:t>NGOs</a:t>
            </a:r>
          </a:p>
          <a:p>
            <a:pPr>
              <a:lnSpc>
                <a:spcPct val="90000"/>
              </a:lnSpc>
            </a:pPr>
            <a:r>
              <a:rPr lang="it-IT"/>
              <a:t>Training</a:t>
            </a:r>
          </a:p>
          <a:p>
            <a:pPr>
              <a:lnSpc>
                <a:spcPct val="90000"/>
              </a:lnSpc>
            </a:pPr>
            <a:r>
              <a:rPr lang="it-IT"/>
              <a:t>Communication</a:t>
            </a:r>
          </a:p>
          <a:p>
            <a:pPr>
              <a:lnSpc>
                <a:spcPct val="90000"/>
              </a:lnSpc>
            </a:pPr>
            <a:r>
              <a:rPr lang="it-IT"/>
              <a:t>Relations with Universities</a:t>
            </a:r>
          </a:p>
          <a:p>
            <a:pPr>
              <a:lnSpc>
                <a:spcPct val="90000"/>
              </a:lnSpc>
            </a:pPr>
            <a:r>
              <a:rPr lang="it-IT"/>
              <a:t>Campaigns</a:t>
            </a:r>
          </a:p>
          <a:p>
            <a:pPr>
              <a:lnSpc>
                <a:spcPct val="90000"/>
              </a:lnSpc>
            </a:pPr>
            <a:r>
              <a:rPr lang="it-IT"/>
              <a:t>International 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Some initiatives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A Guidebook for independent travelers in Italy</a:t>
            </a:r>
          </a:p>
          <a:p>
            <a:r>
              <a:rPr lang="it-IT"/>
              <a:t>Vademecum </a:t>
            </a:r>
          </a:p>
          <a:p>
            <a:r>
              <a:rPr lang="it-IT"/>
              <a:t>5 ST-EP projects</a:t>
            </a:r>
          </a:p>
          <a:p>
            <a:r>
              <a:rPr lang="it-IT"/>
              <a:t>Creation of EARTH aisbl, the European network</a:t>
            </a:r>
          </a:p>
          <a:p>
            <a:r>
              <a:rPr lang="it-IT"/>
              <a:t>EARTH project</a:t>
            </a:r>
          </a:p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Problems</a:t>
            </a:r>
            <a:endParaRPr lang="it-IT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responsible</a:t>
            </a:r>
            <a:r>
              <a:rPr lang="it-IT" dirty="0"/>
              <a:t> </a:t>
            </a:r>
            <a:r>
              <a:rPr lang="it-IT" dirty="0" err="1"/>
              <a:t>tourism</a:t>
            </a:r>
            <a:r>
              <a:rPr lang="it-IT" dirty="0"/>
              <a:t> </a:t>
            </a:r>
            <a:r>
              <a:rPr lang="it-IT" dirty="0" err="1"/>
              <a:t>tiring</a:t>
            </a:r>
            <a:r>
              <a:rPr lang="it-IT" dirty="0"/>
              <a:t> and </a:t>
            </a:r>
            <a:r>
              <a:rPr lang="it-IT" dirty="0" err="1" smtClean="0"/>
              <a:t>uncomfortable</a:t>
            </a:r>
            <a:r>
              <a:rPr lang="it-IT" dirty="0"/>
              <a:t>?</a:t>
            </a:r>
          </a:p>
          <a:p>
            <a:pPr>
              <a:lnSpc>
                <a:spcPct val="90000"/>
              </a:lnSpc>
            </a:pP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responsible</a:t>
            </a:r>
            <a:r>
              <a:rPr lang="it-IT" dirty="0"/>
              <a:t> </a:t>
            </a:r>
            <a:r>
              <a:rPr lang="it-IT" dirty="0" err="1"/>
              <a:t>tourism</a:t>
            </a:r>
            <a:r>
              <a:rPr lang="it-IT" dirty="0"/>
              <a:t> </a:t>
            </a:r>
            <a:r>
              <a:rPr lang="it-IT" dirty="0" err="1"/>
              <a:t>respect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 and </a:t>
            </a:r>
            <a:r>
              <a:rPr lang="it-IT" dirty="0" err="1"/>
              <a:t>rules</a:t>
            </a:r>
            <a:r>
              <a:rPr lang="it-IT" dirty="0"/>
              <a:t>?</a:t>
            </a:r>
          </a:p>
          <a:p>
            <a:pPr>
              <a:lnSpc>
                <a:spcPct val="90000"/>
              </a:lnSpc>
            </a:pP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exactly</a:t>
            </a:r>
            <a:r>
              <a:rPr lang="it-IT" dirty="0"/>
              <a:t> </a:t>
            </a:r>
            <a:r>
              <a:rPr lang="it-IT" dirty="0" err="1" smtClean="0"/>
              <a:t>does</a:t>
            </a:r>
            <a:r>
              <a:rPr lang="it-IT" dirty="0" smtClean="0"/>
              <a:t> </a:t>
            </a:r>
            <a:r>
              <a:rPr lang="it-IT" dirty="0" err="1" smtClean="0"/>
              <a:t>responsible</a:t>
            </a:r>
            <a:r>
              <a:rPr lang="it-IT" dirty="0" smtClean="0"/>
              <a:t> </a:t>
            </a:r>
            <a:r>
              <a:rPr lang="it-IT" dirty="0" err="1"/>
              <a:t>tourism</a:t>
            </a:r>
            <a:r>
              <a:rPr lang="it-IT" dirty="0"/>
              <a:t> </a:t>
            </a:r>
            <a:r>
              <a:rPr lang="it-IT" dirty="0" err="1" smtClean="0"/>
              <a:t>mean</a:t>
            </a:r>
            <a:r>
              <a:rPr lang="it-IT" dirty="0" smtClean="0"/>
              <a:t> </a:t>
            </a:r>
            <a:r>
              <a:rPr lang="it-IT" dirty="0" err="1"/>
              <a:t>today</a:t>
            </a:r>
            <a:r>
              <a:rPr lang="it-IT" dirty="0"/>
              <a:t>?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definition</a:t>
            </a:r>
            <a:r>
              <a:rPr lang="it-IT" dirty="0"/>
              <a:t> </a:t>
            </a:r>
            <a:r>
              <a:rPr lang="it-IT" dirty="0" err="1"/>
              <a:t>changing</a:t>
            </a:r>
            <a:r>
              <a:rPr lang="it-IT" dirty="0"/>
              <a:t>?</a:t>
            </a:r>
          </a:p>
          <a:p>
            <a:pPr>
              <a:lnSpc>
                <a:spcPct val="90000"/>
              </a:lnSpc>
            </a:pP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 smtClean="0"/>
              <a:t>certification</a:t>
            </a:r>
            <a:r>
              <a:rPr lang="it-IT" dirty="0" smtClean="0"/>
              <a:t> </a:t>
            </a:r>
            <a:r>
              <a:rPr lang="it-IT" dirty="0" err="1"/>
              <a:t>possible</a:t>
            </a:r>
            <a:r>
              <a:rPr lang="it-IT" dirty="0"/>
              <a:t>?</a:t>
            </a:r>
          </a:p>
          <a:p>
            <a:pPr>
              <a:lnSpc>
                <a:spcPct val="90000"/>
              </a:lnSpc>
            </a:pP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our</a:t>
            </a:r>
            <a:r>
              <a:rPr lang="it-IT" dirty="0"/>
              <a:t> </a:t>
            </a:r>
            <a:r>
              <a:rPr lang="it-IT" dirty="0" err="1"/>
              <a:t>communication</a:t>
            </a:r>
            <a:r>
              <a:rPr lang="it-IT" dirty="0"/>
              <a:t> </a:t>
            </a:r>
            <a:r>
              <a:rPr lang="it-IT" dirty="0" err="1"/>
              <a:t>effective</a:t>
            </a:r>
            <a:r>
              <a:rPr lang="it-IT" dirty="0"/>
              <a:t>?</a:t>
            </a:r>
          </a:p>
          <a:p>
            <a:pPr>
              <a:lnSpc>
                <a:spcPct val="90000"/>
              </a:lnSpc>
            </a:pP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alliances</a:t>
            </a:r>
            <a:r>
              <a:rPr lang="it-IT" dirty="0"/>
              <a:t>?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whom</a:t>
            </a:r>
            <a:r>
              <a:rPr lang="it-IT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it-IT"/>
              <a:t> </a:t>
            </a:r>
            <a:r>
              <a:rPr lang="it-IT" sz="4400"/>
              <a:t>Thank you for your attention</a:t>
            </a:r>
          </a:p>
          <a:p>
            <a:pPr algn="ctr">
              <a:buFontTx/>
              <a:buNone/>
            </a:pPr>
            <a:endParaRPr lang="it-IT" sz="4400"/>
          </a:p>
          <a:p>
            <a:pPr algn="ctr">
              <a:buFontTx/>
              <a:buNone/>
            </a:pPr>
            <a:r>
              <a:rPr lang="it-IT" sz="4400"/>
              <a:t>Best wishes to our Croatian friends!!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205</Words>
  <Application>Microsoft Office PowerPoint</Application>
  <PresentationFormat>Presentazione su schermo (4:3)</PresentationFormat>
  <Paragraphs>53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Struttura predefinita</vt:lpstr>
      <vt:lpstr>International Conference  Sustainable Development through Responsible Tourism </vt:lpstr>
      <vt:lpstr>Presentation of AITR</vt:lpstr>
      <vt:lpstr>Good practices in brief</vt:lpstr>
      <vt:lpstr>Working groups</vt:lpstr>
      <vt:lpstr>Some initiatives</vt:lpstr>
      <vt:lpstr>Problems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 Sustainable Development through Responsible Tourism</dc:title>
  <dc:creator>maurizio</dc:creator>
  <cp:lastModifiedBy>Utente Windows</cp:lastModifiedBy>
  <cp:revision>12</cp:revision>
  <dcterms:created xsi:type="dcterms:W3CDTF">2011-05-07T06:15:58Z</dcterms:created>
  <dcterms:modified xsi:type="dcterms:W3CDTF">2011-05-07T18:19:55Z</dcterms:modified>
</cp:coreProperties>
</file>